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8" r:id="rId2"/>
    <p:sldId id="259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4" r:id="rId13"/>
    <p:sldId id="273" r:id="rId14"/>
    <p:sldId id="275" r:id="rId15"/>
    <p:sldId id="276" r:id="rId16"/>
    <p:sldId id="278" r:id="rId17"/>
    <p:sldId id="277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C0DE73-C8F5-4F87-9270-E0583A62371B}" v="360" dt="2025-11-13T16:28:44.1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6C7C7-428C-4E47-9277-BF021FEC17C9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8A34F6-50DD-4479-A2EA-D0CD37749EB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6419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64298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751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6328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5471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6732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22921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58457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60240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31581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61891-4218-9CB1-CAF5-ED5511E60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FEC8F45-4E77-BAA2-7C26-6FBBF98C56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E3DD2D1-D4F1-542E-7AD0-321A06C9F5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6485240-8216-F8F3-54BC-D2CEE2D579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19323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5191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4586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30251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9725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67844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26087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03626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95815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0179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8441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21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6937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451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fabian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289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710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leon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8A34F6-50DD-4479-A2EA-D0CD37749EBC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520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13.11.2025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rojectionit.com/wp-content/uploads/2020/03/projection-it-energieversorgung-1024x451.jp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ueddeutsche.de/2022/06/08/4817fcab-d9d8-4449-915f-eacaae02adf6.jpeg?q=60&amp;fm=jpeg&amp;width=1000&amp;rect=0%2C0%2C1348%2C758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lanet-wissen.de/technik/atomkraft/grundlagen_der_atomkraft/topsellafieldgjpg102~_v-gseagaleriexl.jpg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image-proxy.nextkraftwerke.cloud.fcse.io/Hez3hkpU4b5-ub41AXxpZ0qzy08=/fit-in/1920x1080/https%3A%2F%2Fstrapistoragegkuxf.blob.core.windows.net%2Fprod-gkuxf%2Fassets%2Fdirektvermarkter_next_kraftwerke_ab93acd2f0.jp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rabble.ca/multimedia/2016/04/university-ottawa-divests-fossil-fuels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lanet-wissen.de/technik/atomkraft/grundlagen_der_atomkraft/topsellafieldgjpg102~_v-gseagaleriexl.jpg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image-proxy.nextkraftwerke.cloud.fcse.io/Hez3hkpU4b5-ub41AXxpZ0qzy08=/fit-in/1920x1080/https%3A%2F%2Fstrapistoragegkuxf.blob.core.windows.net%2Fprod-gkuxf%2Fassets%2Fdirektvermarkter_next_kraftwerke_ab93acd2f0.jp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rabble.ca/multimedia/2016/04/university-ottawa-divests-fossil-fuels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lanet-wissen.de/technik/atomkraft/grundlagen_der_atomkraft/topsellafieldgjpg102~_v-gseagaleriexl.jpg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image-proxy.nextkraftwerke.cloud.fcse.io/Hez3hkpU4b5-ub41AXxpZ0qzy08=/fit-in/1920x1080/https%3A%2F%2Fstrapistoragegkuxf.blob.core.windows.net%2Fprod-gkuxf%2Fassets%2Fdirektvermarkter_next_kraftwerke_ab93acd2f0.jp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rabble.ca/multimedia/2016/04/university-ottawa-divests-fossil-fuels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xe-online.de/wp-content/uploads/2020/06/csm_55781_55814_98c283eecf-895x430.jpg" TargetMode="Externa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xe-online.de/wp-content/uploads/2020/06/csm_55781_55814_98c283eecf-895x430.jpg" TargetMode="Externa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xe-online.de/wp-content/uploads/2020/06/csm_55781_55814_98c283eecf-895x430.jpg" TargetMode="Externa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xe-online.de/wp-content/uploads/2020/06/csm_55781_55814_98c283eecf-895x430.jpg" TargetMode="Externa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xe-online.de/wp-content/uploads/2020/06/csm_55781_55814_98c283eecf-895x430.jpg" TargetMode="Externa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volksfreund.de/imgs/28/1/6/3/3/9/7/4/7/9/tok_e6cdddd0133ee6ba147b91ebe66d41e4/w1200_h675_x1500_y1086_DPA_bfunkdpa_5FAA0C00FE001EED-b9eda1d6a2229d86.jpg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a.istockphoto.com/id/157030584/de/vektor/daumen-hoch-emoticon.jpg?s=612x612&amp;w=0&amp;k=20&amp;c=3ejBcH1xICYrJf_8GM7KXlLnh1aeiecvV9l1JyYwoW8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ueddeutsche.de/2022/06/08/4817fcab-d9d8-4449-915f-eacaae02adf6.jpeg?q=60&amp;fm=jpeg&amp;width=1000&amp;rect=0%2C0%2C1348%2C758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ueddeutsche.de/2022/06/08/4817fcab-d9d8-4449-915f-eacaae02adf6.jpeg?q=60&amp;fm=jpeg&amp;width=1000&amp;rect=0%2C0%2C1348%2C75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abble.ca/multimedia/2016/04/university-ottawa-divests-fossil-fuels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mage-proxy.nextkraftwerke.cloud.fcse.io/Hez3hkpU4b5-ub41AXxpZ0qzy08=/fit-in/1920x1080/https%3A%2F%2Fstrapistoragegkuxf.blob.core.windows.net%2Fprod-gkuxf%2Fassets%2Fdirektvermarkter_next_kraftwerke_ab93acd2f0.jpg" TargetMode="Externa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planet-wissen.de/technik/atomkraft/grundlagen_der_atomkraft/topsellafieldgjpg102~_v-gseagaleriexl.jpg" TargetMode="Externa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ueddeutsche.de/2022/06/08/4817fcab-d9d8-4449-915f-eacaae02adf6.jpeg?q=60&amp;fm=jpeg&amp;width=1000&amp;rect=0%2C0%2C1348%2C75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sueddeutsche.de/2022/06/08/4817fcab-d9d8-4449-915f-eacaae02adf6.jpeg?q=60&amp;fm=jpeg&amp;width=1000&amp;rect=0%2C0%2C1348%2C75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E6ACBB-EB35-2924-EDFF-B6F2309DB629}"/>
              </a:ext>
            </a:extLst>
          </p:cNvPr>
          <p:cNvSpPr txBox="1"/>
          <p:nvPr/>
        </p:nvSpPr>
        <p:spPr>
          <a:xfrm>
            <a:off x="6933378" y="6642556"/>
            <a:ext cx="537464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https://www.projectionit.com/wp-content/uploads/2020/03/projection-it-energieversorgung-1024x451.jpg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 - 24.10.25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E7EA97-A6BD-3719-1CA4-154E31ACC4D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66720" y="2255520"/>
            <a:ext cx="6258560" cy="83099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Energieversorgung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GMaruGothicMPRO"/>
              <a:ea typeface="+mj-lt"/>
              <a:cs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3F6CD3-EA20-66C4-7204-6F8270A58F3B}"/>
              </a:ext>
            </a:extLst>
          </p:cNvPr>
          <p:cNvSpPr txBox="1"/>
          <p:nvPr/>
        </p:nvSpPr>
        <p:spPr>
          <a:xfrm>
            <a:off x="4500880" y="3088640"/>
            <a:ext cx="31800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GMaruGothicMPRO"/>
                <a:ea typeface="HGMaruGothicMPRO"/>
              </a:rPr>
              <a:t>der Zukunft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F85F3-90AD-6A5A-77B6-6E8B14697E7A}"/>
              </a:ext>
            </a:extLst>
          </p:cNvPr>
          <p:cNvSpPr txBox="1"/>
          <p:nvPr/>
        </p:nvSpPr>
        <p:spPr>
          <a:xfrm>
            <a:off x="4836160" y="4084320"/>
            <a:ext cx="251968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GMaruGothicMPRO"/>
                <a:ea typeface="HGMaruGothicMPRO"/>
              </a:rPr>
              <a:t>Von Leon und Fabian</a:t>
            </a:r>
          </a:p>
        </p:txBody>
      </p:sp>
    </p:spTree>
    <p:extLst>
      <p:ext uri="{BB962C8B-B14F-4D97-AF65-F5344CB8AC3E}">
        <p14:creationId xmlns:p14="http://schemas.microsoft.com/office/powerpoint/2010/main" val="3581796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5014781" y="6642556"/>
            <a:ext cx="728472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https://www.sueddeutsche.de/2022/06/08/4817fcab-d9d8-4449-915f-eacaae02adf6.jpeg?q=60&amp;fm=jpeg&amp;width=1000&amp;rect=0%2C0%2C1348%2C758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 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49621" y="797600"/>
            <a:ext cx="11492753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Probleme der aktuellen Energieversorgung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A661979-01D3-4940-9F51-2F97CA9D9720}"/>
              </a:ext>
            </a:extLst>
          </p:cNvPr>
          <p:cNvSpPr txBox="1"/>
          <p:nvPr/>
        </p:nvSpPr>
        <p:spPr>
          <a:xfrm>
            <a:off x="1817592" y="3167390"/>
            <a:ext cx="8556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Entweder zu teuer, oder zu umweltschädlich.</a:t>
            </a:r>
          </a:p>
        </p:txBody>
      </p:sp>
    </p:spTree>
    <p:extLst>
      <p:ext uri="{BB962C8B-B14F-4D97-AF65-F5344CB8AC3E}">
        <p14:creationId xmlns:p14="http://schemas.microsoft.com/office/powerpoint/2010/main" val="401324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980F9C4-2C7B-44CF-972F-428412B09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1"/>
            <a:ext cx="12192000" cy="685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1398495" y="6512218"/>
            <a:ext cx="10793505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de-DE" sz="600" dirty="0">
                <a:solidFill>
                  <a:schemeClr val="bg1"/>
                </a:solidFill>
              </a:rPr>
              <a:t>"</a:t>
            </a:r>
            <a:r>
              <a:rPr lang="de-DE" sz="600" dirty="0">
                <a:solidFill>
                  <a:schemeClr val="bg1"/>
                </a:solidFill>
                <a:hlinkClick r:id="rId5" tooltip="https://rabble.ca/multimedia/2016/04/university-ottawa-divests-fossil-fue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DE" sz="600" dirty="0">
                <a:solidFill>
                  <a:schemeClr val="bg1"/>
                </a:solidFill>
              </a:rPr>
              <a:t>" von Unbekannter Autor ist lizenziert gemäß </a:t>
            </a:r>
            <a:r>
              <a:rPr lang="de-DE" sz="600" dirty="0">
                <a:solidFill>
                  <a:schemeClr val="bg1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de-DE" sz="600" dirty="0">
              <a:solidFill>
                <a:schemeClr val="bg1"/>
              </a:solidFill>
            </a:endParaRP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https://image-proxy.nextkraftwerke.cloud.fcse.io/Hez3hkpU4b5-ub41AXxpZ0qzy08=/fit-in/1920x1080/https%3A%2F%2Fstrapistoragegkuxf.blob.core.windows.net%2Fprod-gkuxf%2Fassets%2Fdirektvermarkter_next_kraftwerke_ab93acd2f0.jpg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https://www.planet-wissen.de/technik/atomkraft/grundlagen_der_atomkraft/topsellafieldgjpg102~_v-gseagaleriexl.jpg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endParaRPr lang="de-DE" sz="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2551837"/>
            <a:ext cx="10793505" cy="175432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Energieversorgung der Zukunft</a:t>
            </a:r>
          </a:p>
        </p:txBody>
      </p:sp>
    </p:spTree>
    <p:extLst>
      <p:ext uri="{BB962C8B-B14F-4D97-AF65-F5344CB8AC3E}">
        <p14:creationId xmlns:p14="http://schemas.microsoft.com/office/powerpoint/2010/main" val="2615399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7FE934D-D470-4D50-83FE-DAD05DE74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1"/>
            <a:ext cx="12192000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90698" y="797600"/>
            <a:ext cx="8610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Energieversorgung der Zukunft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B25B3F5-D9AD-4FE7-A9B1-4B2E939E0401}"/>
              </a:ext>
            </a:extLst>
          </p:cNvPr>
          <p:cNvSpPr txBox="1"/>
          <p:nvPr/>
        </p:nvSpPr>
        <p:spPr>
          <a:xfrm>
            <a:off x="3809999" y="3361381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Erneuerbare Energien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1D2E8E-3EE0-4901-A62F-3495535E8CBC}"/>
              </a:ext>
            </a:extLst>
          </p:cNvPr>
          <p:cNvSpPr txBox="1"/>
          <p:nvPr/>
        </p:nvSpPr>
        <p:spPr>
          <a:xfrm>
            <a:off x="4513729" y="2745044"/>
            <a:ext cx="3164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Fossile</a:t>
            </a:r>
            <a:r>
              <a:rPr lang="de-DE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9B3AA7F-4552-4D93-B309-81A69A562839}"/>
              </a:ext>
            </a:extLst>
          </p:cNvPr>
          <p:cNvSpPr txBox="1"/>
          <p:nvPr/>
        </p:nvSpPr>
        <p:spPr>
          <a:xfrm>
            <a:off x="4701987" y="3909498"/>
            <a:ext cx="2788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Atomenergie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5097EAFC-1BED-41FE-8F32-884F59624731}"/>
              </a:ext>
            </a:extLst>
          </p:cNvPr>
          <p:cNvSpPr txBox="1"/>
          <p:nvPr/>
        </p:nvSpPr>
        <p:spPr>
          <a:xfrm>
            <a:off x="1398495" y="6512218"/>
            <a:ext cx="10793505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de-DE" sz="600" dirty="0">
                <a:solidFill>
                  <a:schemeClr val="bg1"/>
                </a:solidFill>
              </a:rPr>
              <a:t>"</a:t>
            </a:r>
            <a:r>
              <a:rPr lang="de-DE" sz="600" dirty="0">
                <a:solidFill>
                  <a:schemeClr val="bg1"/>
                </a:solidFill>
                <a:hlinkClick r:id="rId5" tooltip="https://rabble.ca/multimedia/2016/04/university-ottawa-divests-fossil-fue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DE" sz="600" dirty="0">
                <a:solidFill>
                  <a:schemeClr val="bg1"/>
                </a:solidFill>
              </a:rPr>
              <a:t>" von Unbekannter Autor ist lizenziert gemäß </a:t>
            </a:r>
            <a:r>
              <a:rPr lang="de-DE" sz="600" dirty="0">
                <a:solidFill>
                  <a:schemeClr val="bg1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de-DE" sz="600" dirty="0">
              <a:solidFill>
                <a:schemeClr val="bg1"/>
              </a:solidFill>
            </a:endParaRP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https://image-proxy.nextkraftwerke.cloud.fcse.io/Hez3hkpU4b5-ub41AXxpZ0qzy08=/fit-in/1920x1080/https%3A%2F%2Fstrapistoragegkuxf.blob.core.windows.net%2Fprod-gkuxf%2Fassets%2Fdirektvermarkter_next_kraftwerke_ab93acd2f0.jpg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https://www.planet-wissen.de/technik/atomkraft/grundlagen_der_atomkraft/topsellafieldgjpg102~_v-gseagaleriexl.jpg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endParaRPr lang="de-DE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149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7FE934D-D470-4D50-83FE-DAD05DE74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1"/>
            <a:ext cx="12192000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90698" y="797600"/>
            <a:ext cx="8610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Energieversorgung der Zukunft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B25B3F5-D9AD-4FE7-A9B1-4B2E939E0401}"/>
              </a:ext>
            </a:extLst>
          </p:cNvPr>
          <p:cNvSpPr txBox="1"/>
          <p:nvPr/>
        </p:nvSpPr>
        <p:spPr>
          <a:xfrm>
            <a:off x="3428997" y="3263167"/>
            <a:ext cx="5334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92D050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Erneuerbare Energien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1D2E8E-3EE0-4901-A62F-3495535E8CBC}"/>
              </a:ext>
            </a:extLst>
          </p:cNvPr>
          <p:cNvSpPr txBox="1"/>
          <p:nvPr/>
        </p:nvSpPr>
        <p:spPr>
          <a:xfrm>
            <a:off x="4513729" y="2745044"/>
            <a:ext cx="3164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strike="sngStrike" dirty="0">
                <a:solidFill>
                  <a:srgbClr val="FF0000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Fossile</a:t>
            </a:r>
            <a:r>
              <a:rPr lang="de-DE" b="1" strike="sngStrike" dirty="0">
                <a:solidFill>
                  <a:srgbClr val="FF0000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800" b="1" strike="sngStrike" dirty="0">
                <a:solidFill>
                  <a:srgbClr val="FF0000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9B3AA7F-4552-4D93-B309-81A69A562839}"/>
              </a:ext>
            </a:extLst>
          </p:cNvPr>
          <p:cNvSpPr txBox="1"/>
          <p:nvPr/>
        </p:nvSpPr>
        <p:spPr>
          <a:xfrm>
            <a:off x="4513729" y="3923292"/>
            <a:ext cx="3164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FFFF00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Atomenergie</a:t>
            </a:r>
          </a:p>
        </p:txBody>
      </p:sp>
      <p:sp>
        <p:nvSpPr>
          <p:cNvPr id="9" name="TextBox 2">
            <a:extLst>
              <a:ext uri="{FF2B5EF4-FFF2-40B4-BE49-F238E27FC236}">
                <a16:creationId xmlns:a16="http://schemas.microsoft.com/office/drawing/2014/main" id="{5097EAFC-1BED-41FE-8F32-884F59624731}"/>
              </a:ext>
            </a:extLst>
          </p:cNvPr>
          <p:cNvSpPr txBox="1"/>
          <p:nvPr/>
        </p:nvSpPr>
        <p:spPr>
          <a:xfrm>
            <a:off x="1398495" y="6512218"/>
            <a:ext cx="10793505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de-DE" sz="600" dirty="0">
                <a:solidFill>
                  <a:schemeClr val="bg1"/>
                </a:solidFill>
              </a:rPr>
              <a:t>"</a:t>
            </a:r>
            <a:r>
              <a:rPr lang="de-DE" sz="600" dirty="0">
                <a:solidFill>
                  <a:schemeClr val="bg1"/>
                </a:solidFill>
                <a:hlinkClick r:id="rId5" tooltip="https://rabble.ca/multimedia/2016/04/university-ottawa-divests-fossil-fue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DE" sz="600" dirty="0">
                <a:solidFill>
                  <a:schemeClr val="bg1"/>
                </a:solidFill>
              </a:rPr>
              <a:t>" von Unbekannter Autor ist lizenziert gemäß </a:t>
            </a:r>
            <a:r>
              <a:rPr lang="de-DE" sz="600" dirty="0">
                <a:solidFill>
                  <a:schemeClr val="bg1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de-DE" sz="600" dirty="0">
              <a:solidFill>
                <a:schemeClr val="bg1"/>
              </a:solidFill>
            </a:endParaRP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https://image-proxy.nextkraftwerke.cloud.fcse.io/Hez3hkpU4b5-ub41AXxpZ0qzy08=/fit-in/1920x1080/https%3A%2F%2Fstrapistoragegkuxf.blob.core.windows.net%2Fprod-gkuxf%2Fassets%2Fdirektvermarkter_next_kraftwerke_ab93acd2f0.jpg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pPr algn="r"/>
            <a:r>
              <a:rPr lang="de-DE" sz="600" dirty="0">
                <a:solidFill>
                  <a:schemeClr val="bg1">
                    <a:lumMod val="9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https://www.planet-wissen.de/technik/atomkraft/grundlagen_der_atomkraft/topsellafieldgjpg102~_v-gseagaleriexl.jpg</a:t>
            </a:r>
            <a:r>
              <a:rPr lang="de-DE" sz="6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  <a:p>
            <a:endParaRPr lang="de-DE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737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F096FEE-1B9F-498C-ACB9-A1A578162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0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2551837"/>
            <a:ext cx="10793505" cy="175432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Bezug zum Schöpfungsauftrag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A70533-33B1-4AB9-80C1-FE8E3EC03C59}"/>
              </a:ext>
            </a:extLst>
          </p:cNvPr>
          <p:cNvSpPr txBox="1"/>
          <p:nvPr/>
        </p:nvSpPr>
        <p:spPr>
          <a:xfrm>
            <a:off x="7494494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https://maxe-online.de/wp-content/uploads/2020/06/csm_55781_55814_98c283eecf-895x430.jpg</a:t>
            </a:r>
            <a:r>
              <a:rPr lang="de-DE" sz="800" dirty="0">
                <a:solidFill>
                  <a:schemeClr val="bg1"/>
                </a:solidFill>
              </a:rPr>
              <a:t> – 31.10.25</a:t>
            </a:r>
          </a:p>
        </p:txBody>
      </p:sp>
    </p:spTree>
    <p:extLst>
      <p:ext uri="{BB962C8B-B14F-4D97-AF65-F5344CB8AC3E}">
        <p14:creationId xmlns:p14="http://schemas.microsoft.com/office/powerpoint/2010/main" val="1794756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F096FEE-1B9F-498C-ACB9-A1A578162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0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615461"/>
            <a:ext cx="10793505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Bezug zum Schöpfungsauftrag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A70533-33B1-4AB9-80C1-FE8E3EC03C59}"/>
              </a:ext>
            </a:extLst>
          </p:cNvPr>
          <p:cNvSpPr txBox="1"/>
          <p:nvPr/>
        </p:nvSpPr>
        <p:spPr>
          <a:xfrm>
            <a:off x="7494494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https://maxe-online.de/wp-content/uploads/2020/06/csm_55781_55814_98c283eecf-895x430.jpg</a:t>
            </a:r>
            <a:r>
              <a:rPr lang="de-DE" sz="800" dirty="0">
                <a:solidFill>
                  <a:schemeClr val="bg1"/>
                </a:solidFill>
              </a:rPr>
              <a:t> – 31.10.25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16B2E41-A90F-4286-83EE-D8B5BDA21490}"/>
              </a:ext>
            </a:extLst>
          </p:cNvPr>
          <p:cNvSpPr txBox="1"/>
          <p:nvPr/>
        </p:nvSpPr>
        <p:spPr>
          <a:xfrm>
            <a:off x="1744755" y="2823900"/>
            <a:ext cx="87024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Gott der Herr nahm den Menschen und setzte ihn in den Garten Eden, dass er ihn bebaute und bewahrte. (Gen. 2,15)</a:t>
            </a:r>
          </a:p>
        </p:txBody>
      </p:sp>
    </p:spTree>
    <p:extLst>
      <p:ext uri="{BB962C8B-B14F-4D97-AF65-F5344CB8AC3E}">
        <p14:creationId xmlns:p14="http://schemas.microsoft.com/office/powerpoint/2010/main" val="2139147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D9BAD0-2A21-8514-C839-A2E5C810D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95EE5C9-9E61-C4B1-CE68-C516F7B45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0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62D00E-83E5-C466-83C7-1122FDFAA7A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615461"/>
            <a:ext cx="10793505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Bezug zum Schöpfungsauftrag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793989-76A3-8806-A5A7-B1438A3EC1DD}"/>
              </a:ext>
            </a:extLst>
          </p:cNvPr>
          <p:cNvSpPr txBox="1"/>
          <p:nvPr/>
        </p:nvSpPr>
        <p:spPr>
          <a:xfrm>
            <a:off x="7494494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https://maxe-online.de/wp-content/uploads/2020/06/csm_55781_55814_98c283eecf-895x430.jpg</a:t>
            </a:r>
            <a:r>
              <a:rPr lang="de-DE" sz="800" dirty="0">
                <a:solidFill>
                  <a:schemeClr val="bg1"/>
                </a:solidFill>
              </a:rPr>
              <a:t> – 31.10.25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EE85DC-A2D5-F518-2FD2-22250276C089}"/>
              </a:ext>
            </a:extLst>
          </p:cNvPr>
          <p:cNvSpPr txBox="1"/>
          <p:nvPr/>
        </p:nvSpPr>
        <p:spPr>
          <a:xfrm>
            <a:off x="1744755" y="2823900"/>
            <a:ext cx="87024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Gott der Herr nahm den Menschen und setzte ihn in den Garten Eden, dass er ihn </a:t>
            </a:r>
            <a:r>
              <a:rPr lang="de-DE" sz="2800" dirty="0">
                <a:highlight>
                  <a:srgbClr val="FFFF00"/>
                </a:highlight>
                <a:latin typeface="HGMaruGothicMPRO" panose="020F0400000000000000" pitchFamily="34" charset="-128"/>
                <a:ea typeface="HGMaruGothicMPRO" panose="020F0400000000000000" pitchFamily="34" charset="-128"/>
              </a:rPr>
              <a:t>bebaute</a:t>
            </a:r>
            <a:r>
              <a:rPr lang="de-DE" sz="2800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und </a:t>
            </a:r>
            <a:r>
              <a:rPr lang="de-DE" sz="2800" dirty="0">
                <a:highlight>
                  <a:srgbClr val="FFFF00"/>
                </a:highlight>
                <a:latin typeface="HGMaruGothicMPRO" panose="020F0400000000000000" pitchFamily="34" charset="-128"/>
                <a:ea typeface="HGMaruGothicMPRO" panose="020F0400000000000000" pitchFamily="34" charset="-128"/>
              </a:rPr>
              <a:t>bewahrte</a:t>
            </a:r>
            <a:r>
              <a:rPr lang="de-DE" sz="2800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. (Gen. 2,15)</a:t>
            </a:r>
          </a:p>
        </p:txBody>
      </p:sp>
    </p:spTree>
    <p:extLst>
      <p:ext uri="{BB962C8B-B14F-4D97-AF65-F5344CB8AC3E}">
        <p14:creationId xmlns:p14="http://schemas.microsoft.com/office/powerpoint/2010/main" val="1002648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F096FEE-1B9F-498C-ACB9-A1A578162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0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615461"/>
            <a:ext cx="10793505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Bezug zum Schöpfungsauftrag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A70533-33B1-4AB9-80C1-FE8E3EC03C59}"/>
              </a:ext>
            </a:extLst>
          </p:cNvPr>
          <p:cNvSpPr txBox="1"/>
          <p:nvPr/>
        </p:nvSpPr>
        <p:spPr>
          <a:xfrm>
            <a:off x="7306422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https://maxe-online.de/wp-content/uploads/2020/06/csm_55781_55814_98c283eecf-895x430.jpg</a:t>
            </a:r>
            <a:r>
              <a:rPr lang="de-DE" sz="800" dirty="0">
                <a:solidFill>
                  <a:schemeClr val="bg1"/>
                </a:solidFill>
              </a:rPr>
              <a:t> – 31.10.25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B5B0EA7-2005-378E-4CEA-03C61D73C934}"/>
              </a:ext>
            </a:extLst>
          </p:cNvPr>
          <p:cNvSpPr txBox="1"/>
          <p:nvPr/>
        </p:nvSpPr>
        <p:spPr>
          <a:xfrm>
            <a:off x="1744755" y="1826950"/>
            <a:ext cx="87024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Gott der Herr nahm den Menschen und setzte ihn in den Garten Eden, dass er ihn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0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bebaute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bewahrte. (Gen. 2,15)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CC533F1D-4FB7-F44F-4EF0-6FDF2258F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3943350" y="2489200"/>
            <a:ext cx="1803400" cy="7937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5CB91D4-928F-BCD5-B80D-307A466BE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5746750" y="2534836"/>
            <a:ext cx="234950" cy="16498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30306E2-83EE-E49B-E1E9-9424EC88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75403" y="2534836"/>
            <a:ext cx="1354868" cy="10480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65F817E3-491D-6F58-A80E-5480D1E853C2}"/>
              </a:ext>
            </a:extLst>
          </p:cNvPr>
          <p:cNvSpPr txBox="1"/>
          <p:nvPr/>
        </p:nvSpPr>
        <p:spPr>
          <a:xfrm>
            <a:off x="1449534" y="3213510"/>
            <a:ext cx="3119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Häuser bauen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CE452BB-2D3C-FE54-CD60-C4535F54A9AC}"/>
              </a:ext>
            </a:extLst>
          </p:cNvPr>
          <p:cNvSpPr txBox="1"/>
          <p:nvPr/>
        </p:nvSpPr>
        <p:spPr>
          <a:xfrm>
            <a:off x="4187077" y="4184650"/>
            <a:ext cx="3119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Bauen von Farmen und Fabriken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6B5B5433-4CE4-5A8E-1465-E6A2EFAF75BF}"/>
              </a:ext>
            </a:extLst>
          </p:cNvPr>
          <p:cNvSpPr txBox="1"/>
          <p:nvPr/>
        </p:nvSpPr>
        <p:spPr>
          <a:xfrm>
            <a:off x="6372279" y="3582842"/>
            <a:ext cx="3381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Aufbau einer Infrastruktur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8D8D88C-FEF1-DD7A-EA9A-83893E30CBED}"/>
              </a:ext>
            </a:extLst>
          </p:cNvPr>
          <p:cNvSpPr txBox="1"/>
          <p:nvPr/>
        </p:nvSpPr>
        <p:spPr>
          <a:xfrm>
            <a:off x="7306422" y="3899135"/>
            <a:ext cx="3752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600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z.B.  Eine Energieversorgung</a:t>
            </a:r>
          </a:p>
        </p:txBody>
      </p:sp>
    </p:spTree>
    <p:extLst>
      <p:ext uri="{BB962C8B-B14F-4D97-AF65-F5344CB8AC3E}">
        <p14:creationId xmlns:p14="http://schemas.microsoft.com/office/powerpoint/2010/main" val="3201295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2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A936E-B406-61DD-D61A-2BF1A8711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7C3416C-9ECE-262E-B854-516B1BE49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05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693987-6596-0576-EC2D-144B1B78CF2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615461"/>
            <a:ext cx="10793505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Bezug zum Schöpfungsauftrag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04945F1-7A06-202E-2580-E81630A1E76F}"/>
              </a:ext>
            </a:extLst>
          </p:cNvPr>
          <p:cNvSpPr txBox="1"/>
          <p:nvPr/>
        </p:nvSpPr>
        <p:spPr>
          <a:xfrm>
            <a:off x="7306422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https://maxe-online.de/wp-content/uploads/2020/06/csm_55781_55814_98c283eecf-895x430.jpg</a:t>
            </a:r>
            <a:r>
              <a:rPr lang="de-DE" sz="800" dirty="0">
                <a:solidFill>
                  <a:schemeClr val="bg1"/>
                </a:solidFill>
              </a:rPr>
              <a:t> – 31.10.25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7F46738-D2F2-0307-D016-831C03FB606C}"/>
              </a:ext>
            </a:extLst>
          </p:cNvPr>
          <p:cNvSpPr txBox="1"/>
          <p:nvPr/>
        </p:nvSpPr>
        <p:spPr>
          <a:xfrm>
            <a:off x="1744755" y="1826950"/>
            <a:ext cx="87024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Gott der Herr nahm den Menschen und setzte ihn in den Garten Eden, dass er ihn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bebaute</a:t>
            </a:r>
            <a:r>
              <a:rPr lang="de-DE" sz="2000" dirty="0">
                <a:solidFill>
                  <a:schemeClr val="bg1">
                    <a:lumMod val="50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und </a:t>
            </a:r>
            <a:r>
              <a:rPr lang="de-DE" sz="20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bewahrte</a:t>
            </a:r>
            <a:r>
              <a:rPr lang="de-DE" sz="2000" dirty="0">
                <a:solidFill>
                  <a:schemeClr val="bg1">
                    <a:lumMod val="7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. (Gen. 2,15)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4703E782-F357-86D1-B0A2-1D3BF0FA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5426433" y="2583457"/>
            <a:ext cx="1803400" cy="7937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8397DF0A-F5E3-5886-CE31-D45765DE4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7512049" y="2552300"/>
            <a:ext cx="234951" cy="2045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228C0F8-3B7D-45AE-B9CB-D32E4AE2D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79991" y="2541186"/>
            <a:ext cx="1354868" cy="10480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9CB2A7C9-C9D1-845B-B7BC-2EACD94124B9}"/>
              </a:ext>
            </a:extLst>
          </p:cNvPr>
          <p:cNvSpPr txBox="1"/>
          <p:nvPr/>
        </p:nvSpPr>
        <p:spPr>
          <a:xfrm>
            <a:off x="3739186" y="3377207"/>
            <a:ext cx="33744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Umweltverschmutzung reduzieren, z.B. mit Erneuerbaren Energien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9F6A9F0-4B37-E6E3-50FB-20BA5F1B096D}"/>
              </a:ext>
            </a:extLst>
          </p:cNvPr>
          <p:cNvSpPr txBox="1"/>
          <p:nvPr/>
        </p:nvSpPr>
        <p:spPr>
          <a:xfrm>
            <a:off x="5952377" y="4756493"/>
            <a:ext cx="31193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Eine Zukunftssichere Infrastruktur, welche bewahrt werden kann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C821DDC-A9C5-E80F-651C-9DA3584BD69B}"/>
              </a:ext>
            </a:extLst>
          </p:cNvPr>
          <p:cNvSpPr txBox="1"/>
          <p:nvPr/>
        </p:nvSpPr>
        <p:spPr>
          <a:xfrm>
            <a:off x="8284364" y="3637123"/>
            <a:ext cx="33813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Erhaltung der Landschaft</a:t>
            </a:r>
          </a:p>
        </p:txBody>
      </p:sp>
    </p:spTree>
    <p:extLst>
      <p:ext uri="{BB962C8B-B14F-4D97-AF65-F5344CB8AC3E}">
        <p14:creationId xmlns:p14="http://schemas.microsoft.com/office/powerpoint/2010/main" val="2000978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46B7909-FE1A-8856-B200-E14B9A60F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C46C0C82-3842-3614-657A-62881D43149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2321004"/>
            <a:ext cx="10793505" cy="221599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GMaruGothicMPRO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3272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D27381-28FF-DD18-4A64-21FA38D05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6C2712-4101-A015-5DEE-6955C39E03F6}"/>
              </a:ext>
            </a:extLst>
          </p:cNvPr>
          <p:cNvSpPr txBox="1"/>
          <p:nvPr/>
        </p:nvSpPr>
        <p:spPr>
          <a:xfrm>
            <a:off x="3260762" y="6642556"/>
            <a:ext cx="898144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https://www.volksfreund.de/imgs/28/1/6/3/3/9/7/4/7/9/tok_e6cdddd0133ee6ba147b91ebe66d41e4/w1200_h675_x1500_y1086_DPA_bfunkdpa_5FAA0C00FE001EED-b9eda1d6a2229d86.jpg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 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151CFE-C575-8675-A060-CE4566FE8FA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239760" y="1412240"/>
            <a:ext cx="3718560" cy="83099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Gliederung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GMaruGothicMPRO"/>
              <a:ea typeface="+mj-lt"/>
              <a:cs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5F24BE-5467-7ACA-7EAF-A53B6257DF94}"/>
              </a:ext>
            </a:extLst>
          </p:cNvPr>
          <p:cNvSpPr txBox="1"/>
          <p:nvPr/>
        </p:nvSpPr>
        <p:spPr>
          <a:xfrm>
            <a:off x="4754880" y="1971039"/>
            <a:ext cx="7203440" cy="51706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HGMaruGothicMPRO"/>
              <a:ea typeface="HGMaruGothicMPRO"/>
            </a:endParaRP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Aktuelle Energieversorgung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Probleme der aktuellen Energieversorgung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Energieversorgung der Zukunft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Unsere Meinung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Bezug zum Schöpfungsauftrag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Quiz</a:t>
            </a:r>
          </a:p>
          <a:p>
            <a:pPr marL="342900" indent="-342900" algn="r">
              <a:lnSpc>
                <a:spcPct val="150000"/>
              </a:lnSpc>
              <a:buAutoNum type="arabicPeriod"/>
            </a:pPr>
            <a:r>
              <a:rPr lang="en-US" sz="2000" b="1" dirty="0">
                <a:solidFill>
                  <a:schemeClr val="bg1"/>
                </a:solidFill>
                <a:latin typeface="HGMaruGothicMPRO"/>
                <a:ea typeface="HGMaruGothicMPRO"/>
              </a:rPr>
              <a:t>Ende</a:t>
            </a:r>
          </a:p>
          <a:p>
            <a:pPr marL="342900" indent="-342900" algn="r">
              <a:buAutoNum type="arabicPeriod"/>
            </a:pPr>
            <a:endParaRPr lang="en-US" b="1" dirty="0">
              <a:solidFill>
                <a:schemeClr val="bg1"/>
              </a:solidFill>
              <a:latin typeface="HGMaruGothicMPRO"/>
              <a:ea typeface="HGMaruGothicMPRO"/>
            </a:endParaRPr>
          </a:p>
          <a:p>
            <a:pPr algn="r"/>
            <a:endParaRPr lang="en-US" b="1" dirty="0">
              <a:solidFill>
                <a:schemeClr val="bg1"/>
              </a:solidFill>
              <a:latin typeface="HGMaruGothicMPRO"/>
              <a:ea typeface="HGMaruGothicMPRO"/>
            </a:endParaRPr>
          </a:p>
          <a:p>
            <a:pPr marL="342900" indent="-342900" algn="r">
              <a:buAutoNum type="arabicPeriod"/>
            </a:pPr>
            <a:endParaRPr lang="en-US" b="1" dirty="0">
              <a:solidFill>
                <a:schemeClr val="bg1"/>
              </a:solidFill>
              <a:latin typeface="HGMaruGothicMPRO"/>
              <a:ea typeface="HGMaruGothicMPRO"/>
            </a:endParaRPr>
          </a:p>
          <a:p>
            <a:pPr marL="342900" indent="-342900" algn="r">
              <a:buAutoNum type="arabicPeriod"/>
            </a:pPr>
            <a:endParaRPr lang="en-US" b="1" dirty="0">
              <a:solidFill>
                <a:schemeClr val="bg1"/>
              </a:solidFill>
              <a:latin typeface="HGMaruGothicMPRO"/>
              <a:ea typeface="HGMaruGothicMPRO"/>
            </a:endParaRPr>
          </a:p>
          <a:p>
            <a:pPr marL="342900" indent="-342900" algn="r">
              <a:buAutoNum type="arabicPeriod"/>
            </a:pPr>
            <a:endParaRPr lang="en-US" b="1" dirty="0">
              <a:solidFill>
                <a:schemeClr val="bg1"/>
              </a:solidFill>
              <a:latin typeface="HGMaruGothicMPRO"/>
              <a:ea typeface="HGMaruGothicMPRO"/>
            </a:endParaRPr>
          </a:p>
        </p:txBody>
      </p:sp>
    </p:spTree>
    <p:extLst>
      <p:ext uri="{BB962C8B-B14F-4D97-AF65-F5344CB8AC3E}">
        <p14:creationId xmlns:p14="http://schemas.microsoft.com/office/powerpoint/2010/main" val="2540256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A0E69-94A6-C447-2B1E-BADA47BA1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6C3384A9-0688-2B12-7E69-7F16FF1F8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C04A2035-1F5B-81BB-2D0E-720758CEECA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882B1813-7367-16E1-1572-5AB2AA11C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6BA62C8E-A103-E4D1-F8D7-8DFF43B18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2A9C2E9-D628-B5F1-D0CA-921F29BAB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B512410-48D4-24E4-B38B-BA75F1957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00C9728C-8D04-7B7D-EBE2-7CB6AD198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EFC522-1A25-17FC-BA60-3B1B30EC19C9}"/>
              </a:ext>
            </a:extLst>
          </p:cNvPr>
          <p:cNvSpPr txBox="1"/>
          <p:nvPr/>
        </p:nvSpPr>
        <p:spPr>
          <a:xfrm>
            <a:off x="699246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Was ist ein Problem an der aktuellen Energieversorgung?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8F0AA602-58B2-0F8F-FE41-2F4B3FAA57AF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Es gibt keine Probleme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C7B84EF-871C-AD6F-5F77-826EB7B29DE7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Umweltverschmutzung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FF2431A9-B00C-8392-D852-B822C4677125}"/>
              </a:ext>
            </a:extLst>
          </p:cNvPr>
          <p:cNvSpPr txBox="1"/>
          <p:nvPr/>
        </p:nvSpPr>
        <p:spPr>
          <a:xfrm>
            <a:off x="896846" y="5325706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Limitierte Ressourcen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F1DA60DF-B5FC-5680-39A5-D2A3D82ACDAF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Keine Ahnung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2E0AC94F-ECD2-620F-08EF-5D73D0258D99}"/>
              </a:ext>
            </a:extLst>
          </p:cNvPr>
          <p:cNvSpPr txBox="1"/>
          <p:nvPr/>
        </p:nvSpPr>
        <p:spPr>
          <a:xfrm>
            <a:off x="603997" y="3250604"/>
            <a:ext cx="1079350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chemeClr val="accent6">
                    <a:lumMod val="20000"/>
                    <a:lumOff val="80000"/>
                  </a:schemeClr>
                </a:solidFill>
                <a:latin typeface="HGMaruGothicMPRO"/>
                <a:ea typeface="+mj-lt"/>
                <a:cs typeface="+mj-lt"/>
              </a:rPr>
              <a:t>Mehrere Antworten möglich</a:t>
            </a:r>
          </a:p>
        </p:txBody>
      </p:sp>
    </p:spTree>
    <p:extLst>
      <p:ext uri="{BB962C8B-B14F-4D97-AF65-F5344CB8AC3E}">
        <p14:creationId xmlns:p14="http://schemas.microsoft.com/office/powerpoint/2010/main" val="1016965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FA889-3D8A-026E-73D7-2F31A9C36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4A7F0D65-CE6A-B0E1-6A66-0CDC5ABC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DB8CB71E-3DE5-C00E-8D64-29E283FF8B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519C02C7-FE9C-0418-EB58-A12A807BA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C46A449B-E2BE-E745-A30E-B93CA7029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8E484490-E3FD-410D-C29B-24F1E695E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B66E4ED5-CC0B-9D8E-483F-32FD5859C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95B0F9AB-70E6-38E8-FE86-15DE2838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665419-A2F1-39D6-3818-2A82C169A1C4}"/>
              </a:ext>
            </a:extLst>
          </p:cNvPr>
          <p:cNvSpPr txBox="1"/>
          <p:nvPr/>
        </p:nvSpPr>
        <p:spPr>
          <a:xfrm>
            <a:off x="699246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Was ist ein Problem an der aktuellen Energieversorgung?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C208D590-790D-D3DF-795D-84A2DCACDEEC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Es gibt keine Probleme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23951CC9-C1E7-7C61-67A7-D2FEE8DD8C4F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Umweltverschmutzung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0E695AB0-7290-E195-BD11-59101053F3A0}"/>
              </a:ext>
            </a:extLst>
          </p:cNvPr>
          <p:cNvSpPr txBox="1"/>
          <p:nvPr/>
        </p:nvSpPr>
        <p:spPr>
          <a:xfrm>
            <a:off x="896846" y="5325706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Limitierte Ressourcen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EEBB57E6-ED20-F0D6-CC56-EA4855F328A7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Keine Ahnung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61A25187-D344-7109-B0C1-FC95D47EA982}"/>
              </a:ext>
            </a:extLst>
          </p:cNvPr>
          <p:cNvSpPr txBox="1"/>
          <p:nvPr/>
        </p:nvSpPr>
        <p:spPr>
          <a:xfrm>
            <a:off x="603997" y="3250604"/>
            <a:ext cx="1079350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chemeClr val="accent6">
                    <a:lumMod val="20000"/>
                    <a:lumOff val="80000"/>
                  </a:schemeClr>
                </a:solidFill>
                <a:latin typeface="HGMaruGothicMPRO"/>
                <a:ea typeface="+mj-lt"/>
                <a:cs typeface="+mj-lt"/>
              </a:rPr>
              <a:t>Mehrere Antworten möglich</a:t>
            </a:r>
          </a:p>
        </p:txBody>
      </p:sp>
    </p:spTree>
    <p:extLst>
      <p:ext uri="{BB962C8B-B14F-4D97-AF65-F5344CB8AC3E}">
        <p14:creationId xmlns:p14="http://schemas.microsoft.com/office/powerpoint/2010/main" val="4139568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F2287-EE04-EE0F-B05B-22B67B1E1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742BBD1-0E2A-5BB3-91EE-785029D53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D5C26C64-967B-83D7-9C36-E8178897405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FD8C8ED4-F2A0-6B58-733D-24D30652F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6E9F91B2-B680-D5F8-60EA-6EDB823C4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D3719227-4933-4D6B-9732-486F2A249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9CCD018-78FD-274F-1DE2-6F55D926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177055C-1EB0-3117-AC4B-9E4A97376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BF7B7B-1B5B-4531-C2E3-362B554D448C}"/>
              </a:ext>
            </a:extLst>
          </p:cNvPr>
          <p:cNvSpPr txBox="1"/>
          <p:nvPr/>
        </p:nvSpPr>
        <p:spPr>
          <a:xfrm>
            <a:off x="699246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Was ist das Problem an erneuerbaren Energien?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E7A1746-DAB7-5731-92BD-FE9FDDE5B9EF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Der Preis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C5384244-9381-7BA7-A198-BB4B9B36F1DD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Es gibt keine Probleme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9F2B274-CDC4-56C9-3E51-C71DE5CAD1B7}"/>
              </a:ext>
            </a:extLst>
          </p:cNvPr>
          <p:cNvSpPr txBox="1"/>
          <p:nvPr/>
        </p:nvSpPr>
        <p:spPr>
          <a:xfrm>
            <a:off x="896846" y="5325706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Umweltverschmutzung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C470D7B6-0D70-0857-22BE-3FF9E6E6777C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Keine Ahnung</a:t>
            </a:r>
          </a:p>
        </p:txBody>
      </p:sp>
    </p:spTree>
    <p:extLst>
      <p:ext uri="{BB962C8B-B14F-4D97-AF65-F5344CB8AC3E}">
        <p14:creationId xmlns:p14="http://schemas.microsoft.com/office/powerpoint/2010/main" val="123637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48CEF-491C-6615-5F84-998050289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74FEB6FE-0E5C-D44A-C8E7-D6E3629CF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42EF9E47-0443-7E61-4FDD-DDF1BD4529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7D0C5E3E-DA25-D5DC-8EC5-629DF5733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4EE620E7-87A9-EDFC-1ABF-50F1F01AF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BCEEA28E-83F9-E54C-CB96-B1E477E7B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F81181F-75FE-A22D-DE29-63A1B3275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D5BDD0F3-2338-A517-6B12-FF94B7E1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EA3A4-033B-5591-B4AD-A49C9E9C0A18}"/>
              </a:ext>
            </a:extLst>
          </p:cNvPr>
          <p:cNvSpPr txBox="1"/>
          <p:nvPr/>
        </p:nvSpPr>
        <p:spPr>
          <a:xfrm>
            <a:off x="641349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Was ist das Problem an erneuerbaren Energien?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86E3187D-6E43-F305-49F5-E203FDE70AE5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Der Preis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9D7877C1-FD3A-3270-D7A7-526DD8A5274B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Es gibt keine Probleme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97E66B08-1716-2990-7D21-3992117BD7FF}"/>
              </a:ext>
            </a:extLst>
          </p:cNvPr>
          <p:cNvSpPr txBox="1"/>
          <p:nvPr/>
        </p:nvSpPr>
        <p:spPr>
          <a:xfrm>
            <a:off x="896846" y="5325706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Umweltverschmutzung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2087DC61-98BA-8E59-5304-C1F2A5FB29BC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Keine Ahnung</a:t>
            </a:r>
          </a:p>
        </p:txBody>
      </p:sp>
    </p:spTree>
    <p:extLst>
      <p:ext uri="{BB962C8B-B14F-4D97-AF65-F5344CB8AC3E}">
        <p14:creationId xmlns:p14="http://schemas.microsoft.com/office/powerpoint/2010/main" val="2434483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A31E2-3707-4C30-B374-996A2F457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67323666-8312-3664-0F02-45577AABD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1AAE9B35-1421-88BF-3674-2EE4253CFE4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8C69E955-C950-54D5-F063-F4750119F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AB2D997D-B13E-4767-A048-6EFE312C0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253F7FF2-A704-069E-3A47-589779797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5D330EFB-5635-7F9D-DEB9-0462BB91A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FB922302-0183-4363-D4C8-963FA9855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C0E564-97C4-EC11-8417-3B8B5FAD70A5}"/>
              </a:ext>
            </a:extLst>
          </p:cNvPr>
          <p:cNvSpPr txBox="1"/>
          <p:nvPr/>
        </p:nvSpPr>
        <p:spPr>
          <a:xfrm>
            <a:off x="699246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In welchem Buch der Bibel steht der Schöpfungsauftrag?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B26EAF0B-4CE7-E363-0746-634CC3942BA4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In den Psalmen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CF7AFD55-AE8A-1606-55CE-8B725A8A6E4F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Mose 1 / Genesis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A5214A20-C509-1542-A006-B705C8E12B27}"/>
              </a:ext>
            </a:extLst>
          </p:cNvPr>
          <p:cNvSpPr txBox="1"/>
          <p:nvPr/>
        </p:nvSpPr>
        <p:spPr>
          <a:xfrm>
            <a:off x="896846" y="5325706"/>
            <a:ext cx="514835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Mose 5 / Deuteronomium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81F4D8B6-E44E-4727-EDEE-3B12DE5D4E45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Apostelgeschichte</a:t>
            </a:r>
          </a:p>
        </p:txBody>
      </p:sp>
    </p:spTree>
    <p:extLst>
      <p:ext uri="{BB962C8B-B14F-4D97-AF65-F5344CB8AC3E}">
        <p14:creationId xmlns:p14="http://schemas.microsoft.com/office/powerpoint/2010/main" val="2461121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CD1C4-00C6-E705-4ACD-5DA843F76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5D8B8198-061C-5DCD-FB68-09A17D742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88D1B7B0-3569-DD2E-C64A-90B149BB1B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509369"/>
            <a:ext cx="10793505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QUIZ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08CC5856-CBDB-4907-33AF-F691D3515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350" y="1530350"/>
            <a:ext cx="10793505" cy="2095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B588E4AC-7144-3773-F7E9-A15539E46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5" y="4222750"/>
            <a:ext cx="5148355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785B679-980D-0572-726A-403A8A65A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799" y="4222750"/>
            <a:ext cx="5148355" cy="679450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B915E94-8EA7-5CE1-2A7F-4B46430B4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6846" y="5276850"/>
            <a:ext cx="5148354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0127D44-F5B3-B2DF-D4E0-254589305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46800" y="5276850"/>
            <a:ext cx="5148356" cy="67945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96E76-4C7A-8C2B-5FFF-5569A6BE2CAA}"/>
              </a:ext>
            </a:extLst>
          </p:cNvPr>
          <p:cNvSpPr txBox="1"/>
          <p:nvPr/>
        </p:nvSpPr>
        <p:spPr>
          <a:xfrm>
            <a:off x="699246" y="1977935"/>
            <a:ext cx="1079350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In welchem Buch der Bibel steht der Schöpfungsauftrag?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9E818D66-FF46-CF1E-AAD7-20A7FD3AB7F1}"/>
              </a:ext>
            </a:extLst>
          </p:cNvPr>
          <p:cNvSpPr txBox="1"/>
          <p:nvPr/>
        </p:nvSpPr>
        <p:spPr>
          <a:xfrm>
            <a:off x="896845" y="4270087"/>
            <a:ext cx="51039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In den Psalmen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FCE17E00-9FCE-8784-EBA9-F02D4F54C07A}"/>
              </a:ext>
            </a:extLst>
          </p:cNvPr>
          <p:cNvSpPr txBox="1"/>
          <p:nvPr/>
        </p:nvSpPr>
        <p:spPr>
          <a:xfrm>
            <a:off x="6146799" y="4270087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Mose 1 / Genesis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8BF22337-15D6-431D-8327-362D538261BD}"/>
              </a:ext>
            </a:extLst>
          </p:cNvPr>
          <p:cNvSpPr txBox="1"/>
          <p:nvPr/>
        </p:nvSpPr>
        <p:spPr>
          <a:xfrm>
            <a:off x="896846" y="5325706"/>
            <a:ext cx="514835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Mose 5 / Deuteronomium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659977AB-8C5D-EAD1-F5F7-0C4D28224F7D}"/>
              </a:ext>
            </a:extLst>
          </p:cNvPr>
          <p:cNvSpPr txBox="1"/>
          <p:nvPr/>
        </p:nvSpPr>
        <p:spPr>
          <a:xfrm>
            <a:off x="6146799" y="5328462"/>
            <a:ext cx="514835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GMaruGothicMPRO"/>
                <a:ea typeface="+mj-lt"/>
                <a:cs typeface="+mj-lt"/>
              </a:rPr>
              <a:t>Apostelgeschichte</a:t>
            </a:r>
          </a:p>
        </p:txBody>
      </p:sp>
    </p:spTree>
    <p:extLst>
      <p:ext uri="{BB962C8B-B14F-4D97-AF65-F5344CB8AC3E}">
        <p14:creationId xmlns:p14="http://schemas.microsoft.com/office/powerpoint/2010/main" val="3358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431C9D4-14F3-EEA0-950E-28A911097FA7}"/>
              </a:ext>
            </a:extLst>
          </p:cNvPr>
          <p:cNvSpPr txBox="1"/>
          <p:nvPr/>
        </p:nvSpPr>
        <p:spPr>
          <a:xfrm>
            <a:off x="4425950" y="6642556"/>
            <a:ext cx="85461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https://media.istockphoto.com/id/157030584/de/vektor/daumen-hoch-emoticon.jpg?s=612x612&amp;w=0&amp;k=20&amp;c=3ejBcH1xICYrJf_8GM7KXlLnh1aeiecvV9l1JyYwoW8</a:t>
            </a:r>
            <a:r>
              <a:rPr lang="de-DE" sz="800" dirty="0"/>
              <a:t> – 13.11.25</a:t>
            </a:r>
          </a:p>
        </p:txBody>
      </p:sp>
      <p:pic>
        <p:nvPicPr>
          <p:cNvPr id="4" name="Grafik 3" descr="Ein Bild, das Cartoon, Clipart, Smiley, Animierter Cartoon enthält.">
            <a:extLst>
              <a:ext uri="{FF2B5EF4-FFF2-40B4-BE49-F238E27FC236}">
                <a16:creationId xmlns:a16="http://schemas.microsoft.com/office/drawing/2014/main" id="{183F8B11-A17C-C965-BA80-9BB5DDB21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87" y="1374045"/>
            <a:ext cx="4292261" cy="4109910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26AB4A15-114E-F9CC-1258-00C9BB0BA1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152683" y="2497976"/>
            <a:ext cx="5092700" cy="186204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15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ENDE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2A511D5-A155-2948-09D1-3DCC0ECFB6F9}"/>
              </a:ext>
            </a:extLst>
          </p:cNvPr>
          <p:cNvSpPr txBox="1"/>
          <p:nvPr/>
        </p:nvSpPr>
        <p:spPr>
          <a:xfrm>
            <a:off x="6803558" y="4129191"/>
            <a:ext cx="254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904477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4995731" y="6642556"/>
            <a:ext cx="728472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https://www.sueddeutsche.de/2022/06/08/4817fcab-d9d8-4449-915f-eacaae02adf6.jpeg?q=60&amp;fm=jpeg&amp;width=1000&amp;rect=0%2C0%2C1348%2C758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 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57120" y="2550160"/>
            <a:ext cx="7467600" cy="175432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Aktuelle Energieversorgung</a:t>
            </a:r>
          </a:p>
        </p:txBody>
      </p:sp>
    </p:spTree>
    <p:extLst>
      <p:ext uri="{BB962C8B-B14F-4D97-AF65-F5344CB8AC3E}">
        <p14:creationId xmlns:p14="http://schemas.microsoft.com/office/powerpoint/2010/main" val="1538996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5008431" y="6642556"/>
            <a:ext cx="728472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https://www.sueddeutsche.de/2022/06/08/4817fcab-d9d8-4449-915f-eacaae02adf6.jpeg?q=60&amp;fm=jpeg&amp;width=1000&amp;rect=0%2C0%2C1348%2C758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 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62200" y="873760"/>
            <a:ext cx="7467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Aktuelle Energieversorgung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B25B3F5-D9AD-4FE7-A9B1-4B2E939E0401}"/>
              </a:ext>
            </a:extLst>
          </p:cNvPr>
          <p:cNvSpPr txBox="1"/>
          <p:nvPr/>
        </p:nvSpPr>
        <p:spPr>
          <a:xfrm>
            <a:off x="3809999" y="3361381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Erneuerbare Energien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D1D2E8E-3EE0-4901-A62F-3495535E8CBC}"/>
              </a:ext>
            </a:extLst>
          </p:cNvPr>
          <p:cNvSpPr txBox="1"/>
          <p:nvPr/>
        </p:nvSpPr>
        <p:spPr>
          <a:xfrm>
            <a:off x="4513729" y="2745044"/>
            <a:ext cx="3164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Fossile</a:t>
            </a:r>
            <a:r>
              <a:rPr lang="de-DE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 </a:t>
            </a:r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9B3AA7F-4552-4D93-B309-81A69A562839}"/>
              </a:ext>
            </a:extLst>
          </p:cNvPr>
          <p:cNvSpPr txBox="1"/>
          <p:nvPr/>
        </p:nvSpPr>
        <p:spPr>
          <a:xfrm>
            <a:off x="4701987" y="3909498"/>
            <a:ext cx="2788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Atomenergie</a:t>
            </a:r>
          </a:p>
        </p:txBody>
      </p:sp>
    </p:spTree>
    <p:extLst>
      <p:ext uri="{BB962C8B-B14F-4D97-AF65-F5344CB8AC3E}">
        <p14:creationId xmlns:p14="http://schemas.microsoft.com/office/powerpoint/2010/main" val="4155967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9527731-47B7-480D-8AF9-D97A2CF9E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1" y="-1"/>
            <a:ext cx="12192001" cy="68364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62200" y="873760"/>
            <a:ext cx="7467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 panose="020F0400000000000000" pitchFamily="34" charset="-128"/>
                <a:ea typeface="HGMaruGothicMPRO" panose="020F0400000000000000" pitchFamily="34" charset="-128"/>
                <a:cs typeface="+mn-cs"/>
              </a:rPr>
              <a:t>Fossile Energien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AD1B082-7A49-4AE3-9D3E-B6E0D82485E8}"/>
              </a:ext>
            </a:extLst>
          </p:cNvPr>
          <p:cNvSpPr txBox="1"/>
          <p:nvPr/>
        </p:nvSpPr>
        <p:spPr>
          <a:xfrm>
            <a:off x="9060702" y="6642556"/>
            <a:ext cx="33468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</a:rPr>
              <a:t>"</a:t>
            </a:r>
            <a:r>
              <a:rPr lang="de-DE" sz="800" dirty="0">
                <a:solidFill>
                  <a:schemeClr val="bg1"/>
                </a:solidFill>
                <a:hlinkClick r:id="rId6" tooltip="https://rabble.ca/multimedia/2016/04/university-ottawa-divests-fossil-fue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Dieses Foto</a:t>
            </a:r>
            <a:r>
              <a:rPr lang="de-DE" sz="800" dirty="0">
                <a:solidFill>
                  <a:schemeClr val="bg1"/>
                </a:solidFill>
              </a:rPr>
              <a:t>" von Unbekannter Autor ist lizenziert gemäß </a:t>
            </a:r>
            <a:r>
              <a:rPr lang="de-DE" sz="800" dirty="0">
                <a:solidFill>
                  <a:schemeClr val="bg1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de-DE" sz="800" dirty="0">
              <a:solidFill>
                <a:schemeClr val="bg1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368B2C4-9B88-41F2-A230-4C07B09AA268}"/>
              </a:ext>
            </a:extLst>
          </p:cNvPr>
          <p:cNvSpPr txBox="1"/>
          <p:nvPr/>
        </p:nvSpPr>
        <p:spPr>
          <a:xfrm>
            <a:off x="844401" y="2086075"/>
            <a:ext cx="1050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Energien, die durch nicht erneuerbare Brennstoffe gewonnen werden, z.b. Kohlekraft</a:t>
            </a:r>
          </a:p>
        </p:txBody>
      </p:sp>
      <p:graphicFrame>
        <p:nvGraphicFramePr>
          <p:cNvPr id="14" name="Tabelle 14">
            <a:extLst>
              <a:ext uri="{FF2B5EF4-FFF2-40B4-BE49-F238E27FC236}">
                <a16:creationId xmlns:a16="http://schemas.microsoft.com/office/drawing/2014/main" id="{D23CD495-3C9F-4F71-B61A-70EA39B3D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781089"/>
              </p:ext>
            </p:extLst>
          </p:nvPr>
        </p:nvGraphicFramePr>
        <p:xfrm>
          <a:off x="2031999" y="3238748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8485387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17763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Vorteile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Nachteile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59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Kostengünstig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Nicht unendlich verfügbar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58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Hohe Energiegewinnung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Extrem Umweltschädlich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673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Nicht Wetterabhängig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Regionale Abhängigkeit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394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901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476C608-0663-4767-A399-9E81F8861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62200" y="873760"/>
            <a:ext cx="7467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 panose="020F0400000000000000" pitchFamily="34" charset="-128"/>
                <a:ea typeface="HGMaruGothicMPRO" panose="020F0400000000000000" pitchFamily="34" charset="-128"/>
                <a:cs typeface="+mn-cs"/>
              </a:rPr>
              <a:t>Erneuerbare Energien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AD1B082-7A49-4AE3-9D3E-B6E0D82485E8}"/>
              </a:ext>
            </a:extLst>
          </p:cNvPr>
          <p:cNvSpPr txBox="1"/>
          <p:nvPr/>
        </p:nvSpPr>
        <p:spPr>
          <a:xfrm>
            <a:off x="899375" y="6642556"/>
            <a:ext cx="123712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9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https://image-proxy.nextkraftwerke.cloud.fcse.io/Hez3hkpU4b5-ub41AXxpZ0qzy08=/fit-in/1920x1080/https%3A%2F%2Fstrapistoragegkuxf.blob.core.windows.net%2Fprod-gkuxf%2Fassets%2Fdirektvermarkter_next_kraftwerke_ab93acd2f0.jpg</a:t>
            </a:r>
            <a:r>
              <a:rPr lang="de-DE" sz="8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368B2C4-9B88-41F2-A230-4C07B09AA268}"/>
              </a:ext>
            </a:extLst>
          </p:cNvPr>
          <p:cNvSpPr txBox="1"/>
          <p:nvPr/>
        </p:nvSpPr>
        <p:spPr>
          <a:xfrm>
            <a:off x="1378203" y="2086075"/>
            <a:ext cx="943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Energien, die durch erneuerbare Methoden gewonnen werden, z.b. Windkraft</a:t>
            </a:r>
          </a:p>
        </p:txBody>
      </p:sp>
      <p:graphicFrame>
        <p:nvGraphicFramePr>
          <p:cNvPr id="14" name="Tabelle 14">
            <a:extLst>
              <a:ext uri="{FF2B5EF4-FFF2-40B4-BE49-F238E27FC236}">
                <a16:creationId xmlns:a16="http://schemas.microsoft.com/office/drawing/2014/main" id="{D23CD495-3C9F-4F71-B61A-70EA39B3D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841011"/>
              </p:ext>
            </p:extLst>
          </p:nvPr>
        </p:nvGraphicFramePr>
        <p:xfrm>
          <a:off x="1746621" y="3173343"/>
          <a:ext cx="869875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9377">
                  <a:extLst>
                    <a:ext uri="{9D8B030D-6E8A-4147-A177-3AD203B41FA5}">
                      <a16:colId xmlns:a16="http://schemas.microsoft.com/office/drawing/2014/main" val="1848538782"/>
                    </a:ext>
                  </a:extLst>
                </a:gridCol>
                <a:gridCol w="4349377">
                  <a:extLst>
                    <a:ext uri="{9D8B030D-6E8A-4147-A177-3AD203B41FA5}">
                      <a16:colId xmlns:a16="http://schemas.microsoft.com/office/drawing/2014/main" val="3617763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Vorteile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Nachteile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59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Klimafreundlich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Meist sehr teuer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58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Unbegrenzt Verfügbar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Regionale Abhängigkeit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673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Reduzieren Import von Öl &amp; Gas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Wetterabhängig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394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6485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C44507F-3D3F-488E-8EF7-67D48999E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62200" y="873760"/>
            <a:ext cx="7467600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 panose="020F0400000000000000" pitchFamily="34" charset="-128"/>
                <a:ea typeface="HGMaruGothicMPRO" panose="020F0400000000000000" pitchFamily="34" charset="-128"/>
                <a:cs typeface="+mn-cs"/>
              </a:rPr>
              <a:t>Atomenergie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AD1B082-7A49-4AE3-9D3E-B6E0D82485E8}"/>
              </a:ext>
            </a:extLst>
          </p:cNvPr>
          <p:cNvSpPr txBox="1"/>
          <p:nvPr/>
        </p:nvSpPr>
        <p:spPr>
          <a:xfrm>
            <a:off x="6615953" y="6642556"/>
            <a:ext cx="56656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bg1">
                    <a:lumMod val="9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https://www.planet-wissen.de/technik/atomkraft/grundlagen_der_atomkraft/topsellafieldgjpg102~_v-gseagaleriexl.jpg</a:t>
            </a:r>
            <a:r>
              <a:rPr lang="de-DE" sz="800" dirty="0">
                <a:solidFill>
                  <a:schemeClr val="bg1">
                    <a:lumMod val="95000"/>
                  </a:schemeClr>
                </a:solidFill>
              </a:rPr>
              <a:t> – 31.10.25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368B2C4-9B88-41F2-A230-4C07B09AA268}"/>
              </a:ext>
            </a:extLst>
          </p:cNvPr>
          <p:cNvSpPr txBox="1"/>
          <p:nvPr/>
        </p:nvSpPr>
        <p:spPr>
          <a:xfrm>
            <a:off x="2772022" y="2086075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Energie, welche durch Kernspaltung gewonnen wird</a:t>
            </a:r>
          </a:p>
        </p:txBody>
      </p:sp>
      <p:graphicFrame>
        <p:nvGraphicFramePr>
          <p:cNvPr id="14" name="Tabelle 14">
            <a:extLst>
              <a:ext uri="{FF2B5EF4-FFF2-40B4-BE49-F238E27FC236}">
                <a16:creationId xmlns:a16="http://schemas.microsoft.com/office/drawing/2014/main" id="{D23CD495-3C9F-4F71-B61A-70EA39B3D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120267"/>
              </p:ext>
            </p:extLst>
          </p:nvPr>
        </p:nvGraphicFramePr>
        <p:xfrm>
          <a:off x="1746621" y="3173343"/>
          <a:ext cx="869875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9377">
                  <a:extLst>
                    <a:ext uri="{9D8B030D-6E8A-4147-A177-3AD203B41FA5}">
                      <a16:colId xmlns:a16="http://schemas.microsoft.com/office/drawing/2014/main" val="1848538782"/>
                    </a:ext>
                  </a:extLst>
                </a:gridCol>
                <a:gridCol w="4349377">
                  <a:extLst>
                    <a:ext uri="{9D8B030D-6E8A-4147-A177-3AD203B41FA5}">
                      <a16:colId xmlns:a16="http://schemas.microsoft.com/office/drawing/2014/main" val="3617763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Vorteile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Nachteile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59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Keine Co2 Emissionen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Radioaktive Abfälle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58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Hoher Energiegewinn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Riskant bei Unfällen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673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Nicht Wetterabhängig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latin typeface="HGMaruGothicMPRO" panose="020F0400000000000000" pitchFamily="34" charset="-128"/>
                          <a:ea typeface="HGMaruGothicMPRO" panose="020F0400000000000000" pitchFamily="34" charset="-128"/>
                        </a:rPr>
                        <a:t>Hoher Wasserverbrauch</a:t>
                      </a:r>
                    </a:p>
                  </a:txBody>
                  <a:tcPr>
                    <a:solidFill>
                      <a:schemeClr val="tx1">
                        <a:alpha val="5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394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8347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5402131" y="6642556"/>
            <a:ext cx="728472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https://www.sueddeutsche.de/2022/06/08/4817fcab-d9d8-4449-915f-eacaae02adf6.jpeg?q=60&amp;fm=jpeg&amp;width=1000&amp;rect=0%2C0%2C1348%2C758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 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99247" y="2551837"/>
            <a:ext cx="10793505" cy="175432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Probleme der aktuellen Energieversorgung</a:t>
            </a:r>
          </a:p>
        </p:txBody>
      </p:sp>
    </p:spTree>
    <p:extLst>
      <p:ext uri="{BB962C8B-B14F-4D97-AF65-F5344CB8AC3E}">
        <p14:creationId xmlns:p14="http://schemas.microsoft.com/office/powerpoint/2010/main" val="2323808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27137-96C1-AD1E-EFA2-16AC0CD3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CF42F1-6951-6CEF-FF78-6EDD11EDD155}"/>
              </a:ext>
            </a:extLst>
          </p:cNvPr>
          <p:cNvSpPr txBox="1"/>
          <p:nvPr/>
        </p:nvSpPr>
        <p:spPr>
          <a:xfrm>
            <a:off x="5402131" y="6642556"/>
            <a:ext cx="7284720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https://www.sueddeutsche.de/2022/06/08/4817fcab-d9d8-4449-915f-eacaae02adf6.jpeg?q=60&amp;fm=jpeg&amp;width=1000&amp;rect=0%2C0%2C1348%2C758</a:t>
            </a:r>
            <a:r>
              <a:rPr lang="en-US" sz="800" dirty="0">
                <a:solidFill>
                  <a:schemeClr val="bg1"/>
                </a:solidFill>
                <a:ea typeface="+mn-lt"/>
                <a:cs typeface="+mn-lt"/>
              </a:rPr>
              <a:t> - 24.10.25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82A884-E0B8-4D73-DA73-B97F588A57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49621" y="797600"/>
            <a:ext cx="11492753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GMaruGothicMPRO"/>
                <a:ea typeface="+mj-lt"/>
                <a:cs typeface="+mj-lt"/>
              </a:rPr>
              <a:t>Probleme der aktuellen Energieversorgung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A661979-01D3-4940-9F51-2F97CA9D9720}"/>
              </a:ext>
            </a:extLst>
          </p:cNvPr>
          <p:cNvSpPr txBox="1"/>
          <p:nvPr/>
        </p:nvSpPr>
        <p:spPr>
          <a:xfrm>
            <a:off x="1967750" y="2613392"/>
            <a:ext cx="82564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Teils Umweltverschmutzend (Fossile Energien)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Teils zu teuer (Erneuerbare Energien)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Teils zu riskant (Atomenergie)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Abhängig vom Wetter (Erneuerbare Energien)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>
                    <a:lumMod val="95000"/>
                  </a:schemeClr>
                </a:solidFill>
                <a:latin typeface="HGMaruGothicMPRO" panose="020F0400000000000000" pitchFamily="34" charset="-128"/>
                <a:ea typeface="HGMaruGothicMPRO" panose="020F0400000000000000" pitchFamily="34" charset="-128"/>
              </a:rPr>
              <a:t>Abhängig von endlichen Ressourcen (Fossile Energien)</a:t>
            </a:r>
          </a:p>
        </p:txBody>
      </p:sp>
    </p:spTree>
    <p:extLst>
      <p:ext uri="{BB962C8B-B14F-4D97-AF65-F5344CB8AC3E}">
        <p14:creationId xmlns:p14="http://schemas.microsoft.com/office/powerpoint/2010/main" val="2662520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1210</Words>
  <Application>Microsoft Office PowerPoint</Application>
  <PresentationFormat>Breitbild</PresentationFormat>
  <Paragraphs>202</Paragraphs>
  <Slides>26</Slides>
  <Notes>26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HGMaruGothicMPRO</vt:lpstr>
      <vt:lpstr>Aptos</vt:lpstr>
      <vt:lpstr>Aptos Display</vt:lpstr>
      <vt:lpstr>Arial</vt:lpstr>
      <vt:lpstr>Larissa</vt:lpstr>
      <vt:lpstr>Energieversorgung</vt:lpstr>
      <vt:lpstr>Gliederung</vt:lpstr>
      <vt:lpstr>Aktuelle Energieversorgung</vt:lpstr>
      <vt:lpstr>Aktuelle Energieversorgung</vt:lpstr>
      <vt:lpstr>Fossile Energien</vt:lpstr>
      <vt:lpstr>Erneuerbare Energien</vt:lpstr>
      <vt:lpstr>Atomenergie</vt:lpstr>
      <vt:lpstr>Probleme der aktuellen Energieversorgung</vt:lpstr>
      <vt:lpstr>Probleme der aktuellen Energieversorgung</vt:lpstr>
      <vt:lpstr>Probleme der aktuellen Energieversorgung</vt:lpstr>
      <vt:lpstr>Energieversorgung der Zukunft</vt:lpstr>
      <vt:lpstr>Energieversorgung der Zukunft</vt:lpstr>
      <vt:lpstr>Energieversorgung der Zukunft</vt:lpstr>
      <vt:lpstr>Bezug zum Schöpfungsauftrag</vt:lpstr>
      <vt:lpstr>Bezug zum Schöpfungsauftrag</vt:lpstr>
      <vt:lpstr>Bezug zum Schöpfungsauftrag</vt:lpstr>
      <vt:lpstr>Bezug zum Schöpfungsauftrag</vt:lpstr>
      <vt:lpstr>Bezug zum Schöpfungsauftrag</vt:lpstr>
      <vt:lpstr>QUIZ</vt:lpstr>
      <vt:lpstr>QUIZ</vt:lpstr>
      <vt:lpstr>QUIZ</vt:lpstr>
      <vt:lpstr>QUIZ</vt:lpstr>
      <vt:lpstr>QUIZ</vt:lpstr>
      <vt:lpstr>QUIZ</vt:lpstr>
      <vt:lpstr>QUIZ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</dc:creator>
  <cp:lastModifiedBy>Leon Becker</cp:lastModifiedBy>
  <cp:revision>10</cp:revision>
  <dcterms:created xsi:type="dcterms:W3CDTF">2025-10-24T05:44:00Z</dcterms:created>
  <dcterms:modified xsi:type="dcterms:W3CDTF">2025-11-13T16:28:44Z</dcterms:modified>
</cp:coreProperties>
</file>

<file path=docProps/thumbnail.jpeg>
</file>